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287" r:id="rId33"/>
    <p:sldId id="328" r:id="rId34"/>
    <p:sldId id="296" r:id="rId35"/>
    <p:sldId id="304" r:id="rId36"/>
    <p:sldId id="307" r:id="rId37"/>
    <p:sldId id="281" r:id="rId38"/>
    <p:sldId id="291" r:id="rId39"/>
    <p:sldId id="293" r:id="rId40"/>
    <p:sldId id="288" r:id="rId41"/>
    <p:sldId id="326" r:id="rId42"/>
    <p:sldId id="327" r:id="rId43"/>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71" autoAdjust="0"/>
    <p:restoredTop sz="87123" autoAdjust="0"/>
  </p:normalViewPr>
  <p:slideViewPr>
    <p:cSldViewPr snapToGrid="0" snapToObjects="1">
      <p:cViewPr varScale="1">
        <p:scale>
          <a:sx n="141" d="100"/>
          <a:sy n="141" d="100"/>
        </p:scale>
        <p:origin x="1456"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2/11/25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41</a:t>
            </a:fld>
            <a:endParaRPr lang="en-US"/>
          </a:p>
        </p:txBody>
      </p:sp>
    </p:spTree>
    <p:extLst>
      <p:ext uri="{BB962C8B-B14F-4D97-AF65-F5344CB8AC3E}">
        <p14:creationId xmlns:p14="http://schemas.microsoft.com/office/powerpoint/2010/main" val="706601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42</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36</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182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81239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797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038657"/>
            <a:ext cx="8229600" cy="3555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2/11/25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48490"/>
            <a:ext cx="7772400" cy="1470025"/>
          </a:xfrm>
        </p:spPr>
        <p:txBody>
          <a:bodyPr>
            <a:normAutofit/>
          </a:bodyPr>
          <a:lstStyle/>
          <a:p>
            <a:r>
              <a:rPr lang="en-US" sz="3600" dirty="0"/>
              <a:t>Alignment (II)</a:t>
            </a:r>
            <a:br>
              <a:rPr lang="en-US" sz="3600" dirty="0"/>
            </a:br>
            <a:br>
              <a:rPr lang="en-US" dirty="0"/>
            </a:br>
            <a:r>
              <a:rPr lang="en-US" sz="2000" dirty="0"/>
              <a:t>Bioinformatics Applications (PLPTH813)</a:t>
            </a:r>
          </a:p>
        </p:txBody>
      </p:sp>
      <p:sp>
        <p:nvSpPr>
          <p:cNvPr id="3" name="Subtitle 2"/>
          <p:cNvSpPr>
            <a:spLocks noGrp="1"/>
          </p:cNvSpPr>
          <p:nvPr>
            <p:ph type="subTitle" idx="1"/>
          </p:nvPr>
        </p:nvSpPr>
        <p:spPr>
          <a:xfrm>
            <a:off x="1424516" y="3110884"/>
            <a:ext cx="6400800" cy="1752600"/>
          </a:xfrm>
        </p:spPr>
        <p:txBody>
          <a:bodyPr>
            <a:normAutofit/>
          </a:bodyPr>
          <a:lstStyle/>
          <a:p>
            <a:r>
              <a:rPr lang="en-US" sz="2800" dirty="0"/>
              <a:t>Sanzhen Liu</a:t>
            </a:r>
          </a:p>
          <a:p>
            <a:endParaRPr lang="en-US" sz="2800" dirty="0"/>
          </a:p>
          <a:p>
            <a:r>
              <a:rPr lang="en-US" altLang="zh-CN" sz="2800" dirty="0"/>
              <a:t>2</a:t>
            </a:r>
            <a:r>
              <a:rPr lang="en-US" sz="2800" dirty="0"/>
              <a:t>/11/2025</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1801274"/>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9" y="1801274"/>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1801274"/>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4203608"/>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069" y="4206535"/>
            <a:ext cx="4015735" cy="516060"/>
          </a:xfrm>
          <a:prstGeom prst="rect">
            <a:avLst/>
          </a:prstGeom>
        </p:spPr>
      </p:pic>
      <p:sp>
        <p:nvSpPr>
          <p:cNvPr id="57" name="TextBox 56"/>
          <p:cNvSpPr txBox="1"/>
          <p:nvPr/>
        </p:nvSpPr>
        <p:spPr>
          <a:xfrm>
            <a:off x="549643" y="735573"/>
            <a:ext cx="6797758" cy="1200329"/>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3353883"/>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7" y="3061788"/>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7" y="4696609"/>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3" y="4694878"/>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2" y="16496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2" y="29789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8604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8942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8942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3" y="15311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3" y="15311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5311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5311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7"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4"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9"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488430"/>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854512"/>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5" y="1655209"/>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5" y="2984487"/>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865955"/>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865955"/>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536676"/>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536676"/>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536676"/>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536676"/>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5" y="2865955"/>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865955"/>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9"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6"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2"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8"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493985"/>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422626" y="2816829"/>
            <a:ext cx="1394292" cy="461665"/>
          </a:xfrm>
          <a:prstGeom prst="rect">
            <a:avLst/>
          </a:prstGeom>
          <a:noFill/>
        </p:spPr>
        <p:txBody>
          <a:bodyPr wrap="none" rtlCol="0">
            <a:spAutoFit/>
          </a:bodyPr>
          <a:lstStyle/>
          <a:p>
            <a:r>
              <a:rPr lang="en-US" sz="2400" dirty="0"/>
              <a:t>BWT data</a:t>
            </a:r>
          </a:p>
        </p:txBody>
      </p:sp>
      <p:sp>
        <p:nvSpPr>
          <p:cNvPr id="37" name="TextBox 36"/>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4" y="215673"/>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04" y="96610"/>
            <a:ext cx="2146165" cy="4950279"/>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35059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dirty="0"/>
              <a:t>Alignment issues</a:t>
            </a:r>
          </a:p>
        </p:txBody>
      </p:sp>
      <p:sp>
        <p:nvSpPr>
          <p:cNvPr id="3" name="Content Placeholder 2"/>
          <p:cNvSpPr>
            <a:spLocks noGrp="1"/>
          </p:cNvSpPr>
          <p:nvPr>
            <p:ph idx="1"/>
          </p:nvPr>
        </p:nvSpPr>
        <p:spPr>
          <a:xfrm>
            <a:off x="1274233" y="871850"/>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350475"/>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350473"/>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1" y="1907142"/>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195794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40" y="195794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3" y="1661609"/>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1" y="2214637"/>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381269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5" y="203807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5" y="21760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144753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4" y="144741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144741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02164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40" y="100408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054886"/>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9" y="1054886"/>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2" y="75855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055515"/>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1444734"/>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63060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630608"/>
            <a:ext cx="373820"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30" y="131158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40" y="251029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445981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469873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743976"/>
          </a:xfrm>
        </p:spPr>
        <p:txBody>
          <a:bodyPr/>
          <a:lstStyle/>
          <a:p>
            <a:r>
              <a:rPr lang="en-US" dirty="0"/>
              <a:t>BWA: a short-read aligner</a:t>
            </a:r>
          </a:p>
        </p:txBody>
      </p:sp>
      <p:sp>
        <p:nvSpPr>
          <p:cNvPr id="3" name="Content Placeholder 2"/>
          <p:cNvSpPr>
            <a:spLocks noGrp="1"/>
          </p:cNvSpPr>
          <p:nvPr>
            <p:ph idx="1"/>
          </p:nvPr>
        </p:nvSpPr>
        <p:spPr>
          <a:xfrm>
            <a:off x="457200" y="935715"/>
            <a:ext cx="8229600" cy="3831548"/>
          </a:xfrm>
        </p:spPr>
        <p:txBody>
          <a:bodyPr>
            <a:normAutofit/>
          </a:bodyPr>
          <a:lstStyle/>
          <a:p>
            <a:pPr>
              <a:lnSpc>
                <a:spcPct val="120000"/>
              </a:lnSpc>
            </a:pPr>
            <a:r>
              <a:rPr lang="en-US" dirty="0"/>
              <a:t>BWA is a software package for mapping low-divergent sequences against a large reference genome.</a:t>
            </a:r>
          </a:p>
          <a:p>
            <a:pPr>
              <a:lnSpc>
                <a:spcPct val="120000"/>
              </a:lnSpc>
            </a:pPr>
            <a:r>
              <a:rPr lang="en-US" dirty="0"/>
              <a:t>Three algorithms: B</a:t>
            </a:r>
            <a:r>
              <a:rPr lang="en-US" u="sng" dirty="0"/>
              <a:t>WA-backtrack</a:t>
            </a:r>
            <a:r>
              <a:rPr lang="en-US" dirty="0"/>
              <a:t>, </a:t>
            </a:r>
            <a:r>
              <a:rPr lang="en-US" u="sng" dirty="0"/>
              <a:t>BWA-SW</a:t>
            </a:r>
            <a:r>
              <a:rPr lang="en-US" dirty="0"/>
              <a:t> and </a:t>
            </a:r>
            <a:r>
              <a:rPr lang="en-US" u="sng" dirty="0"/>
              <a:t>BWA-MEM</a:t>
            </a:r>
            <a:r>
              <a:rPr lang="en-US" dirty="0"/>
              <a:t>.</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5" y="5395285"/>
            <a:ext cx="5245227" cy="283029"/>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84065" y="1106344"/>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21282" y="75776"/>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8" y="846709"/>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1" y="846709"/>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6" y="18602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5" y="4170304"/>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818"/>
            <a:ext cx="8229600" cy="704850"/>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1846021"/>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a:latin typeface="Courier New"/>
                <a:cs typeface="Courier New"/>
              </a:rPr>
              <a:t>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04879" y="866772"/>
            <a:ext cx="5935134" cy="4070749"/>
          </a:xfrm>
        </p:spPr>
        <p:txBody>
          <a:bodyPr>
            <a:normAutofit lnSpcReduction="10000"/>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b="1" dirty="0">
                <a:solidFill>
                  <a:schemeClr val="accent2">
                    <a:lumMod val="75000"/>
                  </a:schemeClr>
                </a:solidFill>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66943"/>
          </a:xfrm>
        </p:spPr>
        <p:txBody>
          <a:bodyPr/>
          <a:lstStyle/>
          <a:p>
            <a:r>
              <a:rPr lang="en-US" dirty="0"/>
              <a:t>Alignment I - review</a:t>
            </a:r>
          </a:p>
        </p:txBody>
      </p:sp>
      <p:sp>
        <p:nvSpPr>
          <p:cNvPr id="3" name="Content Placeholder 2"/>
          <p:cNvSpPr>
            <a:spLocks noGrp="1"/>
          </p:cNvSpPr>
          <p:nvPr>
            <p:ph idx="1"/>
          </p:nvPr>
        </p:nvSpPr>
        <p:spPr>
          <a:xfrm>
            <a:off x="651932" y="1009844"/>
            <a:ext cx="8034868" cy="389434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r>
              <a:rPr lang="en-US" dirty="0">
                <a:solidFill>
                  <a:srgbClr val="FF0000"/>
                </a:solidFill>
              </a:rPr>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039045"/>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1623245"/>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207445"/>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80" y="828979"/>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80" y="1413179"/>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80" y="2010079"/>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140894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60" y="1198311"/>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2400768"/>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4128664"/>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30" y="3860093"/>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30" y="3652659"/>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10" y="3437791"/>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1" y="3443625"/>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524933" y="1007403"/>
            <a:ext cx="8094133" cy="3759860"/>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4" y="817084"/>
            <a:ext cx="5445905" cy="1339084"/>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6168"/>
            <a:ext cx="7523430" cy="2959514"/>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4034370" y="1215963"/>
            <a:ext cx="365610" cy="430887"/>
          </a:xfrm>
          <a:prstGeom prst="rect">
            <a:avLst/>
          </a:prstGeom>
          <a:solidFill>
            <a:schemeClr val="bg1"/>
          </a:solidFill>
        </p:spPr>
        <p:txBody>
          <a:bodyPr wrap="square" lIns="0" tIns="0" rIns="0" bIns="0" rtlCol="0">
            <a:spAutoFit/>
          </a:bodyPr>
          <a:lstStyle/>
          <a:p>
            <a:pPr algn="ctr"/>
            <a:r>
              <a:rPr lang="en-US" sz="2800" b="1" dirty="0">
                <a:solidFill>
                  <a:srgbClr val="FF0000"/>
                </a:solidFill>
              </a:rPr>
              <a:t>17</a:t>
            </a:r>
          </a:p>
        </p:txBody>
      </p:sp>
      <p:sp>
        <p:nvSpPr>
          <p:cNvPr id="7" name="TextBox 6">
            <a:extLst>
              <a:ext uri="{FF2B5EF4-FFF2-40B4-BE49-F238E27FC236}">
                <a16:creationId xmlns:a16="http://schemas.microsoft.com/office/drawing/2014/main" id="{9BDB8488-5DAD-4885-D145-823CA3BAE511}"/>
              </a:ext>
            </a:extLst>
          </p:cNvPr>
          <p:cNvSpPr txBox="1"/>
          <p:nvPr/>
        </p:nvSpPr>
        <p:spPr>
          <a:xfrm>
            <a:off x="1717232" y="1814710"/>
            <a:ext cx="915635" cy="430887"/>
          </a:xfrm>
          <a:prstGeom prst="rect">
            <a:avLst/>
          </a:prstGeom>
          <a:solidFill>
            <a:schemeClr val="bg1"/>
          </a:solidFill>
        </p:spPr>
        <p:txBody>
          <a:bodyPr wrap="square" lIns="0" tIns="0" rIns="0" bIns="0" rtlCol="0">
            <a:spAutoFit/>
          </a:bodyPr>
          <a:lstStyle>
            <a:defPPr>
              <a:defRPr lang="en-US"/>
            </a:defPPr>
            <a:lvl1pPr algn="ctr">
              <a:defRPr sz="2800" b="1">
                <a:solidFill>
                  <a:srgbClr val="FF0000"/>
                </a:solidFill>
              </a:defRPr>
            </a:lvl1pPr>
          </a:lstStyle>
          <a:p>
            <a:r>
              <a:rPr lang="en-US" dirty="0"/>
              <a:t>2025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761754"/>
            <a:ext cx="8229600" cy="4273102"/>
          </a:xfrm>
        </p:spPr>
        <p:txBody>
          <a:bodyPr>
            <a:noAutofit/>
          </a:bodyPr>
          <a:lstStyle/>
          <a:p>
            <a:pPr marL="0" indent="0">
              <a:lnSpc>
                <a:spcPct val="90000"/>
              </a:lnSpc>
              <a:buNone/>
            </a:pPr>
            <a:r>
              <a:rPr lang="en-US" sz="1400" dirty="0">
                <a:solidFill>
                  <a:schemeClr val="accent6">
                    <a:lumMod val="75000"/>
                  </a:schemeClr>
                </a:solidFill>
              </a:rPr>
              <a:t>@SQ SN:1 LN:307041717</a:t>
            </a:r>
          </a:p>
          <a:p>
            <a:pPr marL="0" indent="0">
              <a:lnSpc>
                <a:spcPct val="90000"/>
              </a:lnSpc>
              <a:buNone/>
            </a:pPr>
            <a:r>
              <a:rPr lang="en-US" sz="1400" dirty="0">
                <a:solidFill>
                  <a:schemeClr val="accent6">
                    <a:lumMod val="75000"/>
                  </a:schemeClr>
                </a:solidFill>
              </a:rPr>
              <a:t>@SQ SN:2 LN:244442276</a:t>
            </a:r>
          </a:p>
          <a:p>
            <a:pPr marL="0" indent="0">
              <a:lnSpc>
                <a:spcPct val="90000"/>
              </a:lnSpc>
              <a:buNone/>
            </a:pPr>
            <a:r>
              <a:rPr lang="en-US" sz="1400" dirty="0">
                <a:solidFill>
                  <a:schemeClr val="accent6">
                    <a:lumMod val="75000"/>
                  </a:schemeClr>
                </a:solidFill>
              </a:rPr>
              <a:t>…</a:t>
            </a:r>
          </a:p>
          <a:p>
            <a:pPr marL="0" indent="0">
              <a:lnSpc>
                <a:spcPct val="90000"/>
              </a:lnSpc>
              <a:buNone/>
            </a:pPr>
            <a:r>
              <a:rPr lang="en-US" sz="1400"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lnSpc>
                <a:spcPct val="90000"/>
              </a:lnSpc>
              <a:buNone/>
            </a:pPr>
            <a:r>
              <a:rPr lang="en-US" sz="1400"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lnSpc>
                <a:spcPct val="90000"/>
              </a:lnSpc>
              <a:buNone/>
            </a:pPr>
            <a:r>
              <a:rPr lang="en-US" sz="1400"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lnSpc>
                <a:spcPct val="90000"/>
              </a:lnSpc>
              <a:buNone/>
            </a:pPr>
            <a:endParaRPr lang="en-US" sz="1400"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969114" y="1101799"/>
            <a:ext cx="7205771" cy="3616803"/>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3620186"/>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579740"/>
          </a:xfrm>
        </p:spPr>
        <p:txBody>
          <a:bodyPr>
            <a:normAutofit/>
          </a:bodyPr>
          <a:lstStyle/>
          <a:p>
            <a:r>
              <a:rPr lang="en-US" dirty="0"/>
              <a:t>SAM section 2: the alignment section</a:t>
            </a:r>
          </a:p>
        </p:txBody>
      </p:sp>
      <p:sp>
        <p:nvSpPr>
          <p:cNvPr id="6" name="Oval 5"/>
          <p:cNvSpPr/>
          <p:nvPr/>
        </p:nvSpPr>
        <p:spPr>
          <a:xfrm>
            <a:off x="1945445" y="2670281"/>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45445" y="362502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45445" y="3378152"/>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33581721"/>
              </p:ext>
            </p:extLst>
          </p:nvPr>
        </p:nvGraphicFramePr>
        <p:xfrm>
          <a:off x="457200" y="1993693"/>
          <a:ext cx="5996412" cy="2998146"/>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297268">
                  <a:extLst>
                    <a:ext uri="{9D8B030D-6E8A-4147-A177-3AD203B41FA5}">
                      <a16:colId xmlns:a16="http://schemas.microsoft.com/office/drawing/2014/main" val="20002"/>
                    </a:ext>
                  </a:extLst>
                </a:gridCol>
              </a:tblGrid>
              <a:tr h="384513">
                <a:tc>
                  <a:txBody>
                    <a:bodyPr/>
                    <a:lstStyle/>
                    <a:p>
                      <a:pPr algn="ctr" fontAlgn="b"/>
                      <a:r>
                        <a:rPr lang="en-US" sz="14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7603">
                <a:tc>
                  <a:txBody>
                    <a:bodyPr/>
                    <a:lstStyle/>
                    <a:p>
                      <a:pPr algn="ctr" fontAlgn="b"/>
                      <a:r>
                        <a:rPr lang="en-US" sz="14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603">
                <a:tc>
                  <a:txBody>
                    <a:bodyPr/>
                    <a:lstStyle/>
                    <a:p>
                      <a:pPr algn="ctr" fontAlgn="b"/>
                      <a:r>
                        <a:rPr lang="en-US" sz="14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7603">
                <a:tc>
                  <a:txBody>
                    <a:bodyPr/>
                    <a:lstStyle/>
                    <a:p>
                      <a:pPr algn="ctr" fontAlgn="b"/>
                      <a:r>
                        <a:rPr lang="en-US" sz="14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603">
                <a:tc>
                  <a:txBody>
                    <a:bodyPr/>
                    <a:lstStyle/>
                    <a:p>
                      <a:pPr algn="ctr" fontAlgn="b"/>
                      <a:r>
                        <a:rPr lang="en-US" sz="14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a:t>
                      </a:r>
                      <a:r>
                        <a:rPr lang="en-US" sz="1400" b="0" i="0" u="none" strike="noStrike" dirty="0" err="1">
                          <a:solidFill>
                            <a:srgbClr val="000000"/>
                          </a:solidFill>
                          <a:effectLst/>
                          <a:latin typeface="Calibri"/>
                        </a:rPr>
                        <a:t>POSition</a:t>
                      </a:r>
                      <a:r>
                        <a:rPr lang="en-US" sz="14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603">
                <a:tc>
                  <a:txBody>
                    <a:bodyPr/>
                    <a:lstStyle/>
                    <a:p>
                      <a:pPr algn="ctr" fontAlgn="b"/>
                      <a:r>
                        <a:rPr lang="en-US" sz="14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effectLst/>
                          <a:latin typeface="Calibri"/>
                        </a:rPr>
                        <a:t>MAPping</a:t>
                      </a:r>
                      <a:r>
                        <a:rPr lang="en-US" sz="1400" b="0" i="0" u="none" strike="noStrike" dirty="0">
                          <a:solidFill>
                            <a:srgbClr val="000000"/>
                          </a:solidFill>
                          <a:effectLst/>
                          <a:latin typeface="Calibri"/>
                        </a:rPr>
                        <a:t> Quality (</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603">
                <a:tc>
                  <a:txBody>
                    <a:bodyPr/>
                    <a:lstStyle/>
                    <a:p>
                      <a:pPr algn="ctr" fontAlgn="b"/>
                      <a:r>
                        <a:rPr lang="en-US" sz="14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603">
                <a:tc>
                  <a:txBody>
                    <a:bodyPr/>
                    <a:lstStyle/>
                    <a:p>
                      <a:pPr algn="ctr" fontAlgn="b"/>
                      <a:r>
                        <a:rPr lang="en-US" sz="14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Mate Reference </a:t>
                      </a:r>
                      <a:r>
                        <a:rPr lang="en-US" sz="1400" b="0" i="0" u="none" strike="noStrike" dirty="0" err="1">
                          <a:solidFill>
                            <a:srgbClr val="000000"/>
                          </a:solidFill>
                          <a:effectLst/>
                          <a:latin typeface="Calibri"/>
                        </a:rPr>
                        <a:t>NaMe</a:t>
                      </a:r>
                      <a:r>
                        <a:rPr lang="en-US" sz="14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603">
                <a:tc>
                  <a:txBody>
                    <a:bodyPr/>
                    <a:lstStyle/>
                    <a:p>
                      <a:pPr algn="ctr" fontAlgn="b"/>
                      <a:r>
                        <a:rPr lang="en-US" sz="14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Mate </a:t>
                      </a:r>
                      <a:r>
                        <a:rPr lang="en-US" sz="1400" b="0" i="0" u="none" strike="noStrike" dirty="0" err="1">
                          <a:solidFill>
                            <a:srgbClr val="000000"/>
                          </a:solidFill>
                          <a:effectLst/>
                          <a:latin typeface="Calibri"/>
                        </a:rPr>
                        <a:t>POSition</a:t>
                      </a:r>
                      <a:endParaRPr lang="en-US" sz="1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603">
                <a:tc>
                  <a:txBody>
                    <a:bodyPr/>
                    <a:lstStyle/>
                    <a:p>
                      <a:pPr algn="ctr" fontAlgn="b"/>
                      <a:r>
                        <a:rPr lang="en-US" sz="14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603">
                <a:tc>
                  <a:txBody>
                    <a:bodyPr/>
                    <a:lstStyle/>
                    <a:p>
                      <a:pPr algn="ctr" fontAlgn="b"/>
                      <a:r>
                        <a:rPr lang="en-US" sz="14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SEQuence</a:t>
                      </a:r>
                      <a:r>
                        <a:rPr lang="en-US" sz="14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603">
                <a:tc>
                  <a:txBody>
                    <a:bodyPr/>
                    <a:lstStyle/>
                    <a:p>
                      <a:pPr algn="ctr" fontAlgn="b"/>
                      <a:r>
                        <a:rPr lang="en-US" sz="14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QUALity</a:t>
                      </a:r>
                      <a:r>
                        <a:rPr lang="en-US" sz="1400" b="0" i="0" u="none" strike="noStrike" dirty="0">
                          <a:solidFill>
                            <a:srgbClr val="000000"/>
                          </a:solidFill>
                          <a:effectLst/>
                          <a:latin typeface="Calibri"/>
                        </a:rPr>
                        <a:t> (ASCII-33=</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181069" y="696160"/>
            <a:ext cx="8754934" cy="461665"/>
          </a:xfrm>
          <a:prstGeom prst="rect">
            <a:avLst/>
          </a:prstGeom>
          <a:noFill/>
        </p:spPr>
        <p:txBody>
          <a:bodyPr wrap="square" rtlCol="0">
            <a:spAutoFit/>
          </a:bodyPr>
          <a:lstStyle/>
          <a:p>
            <a:r>
              <a:rPr lang="en-US" sz="2400" dirty="0"/>
              <a:t>In SAM, each alignment has 11 mandatory fields and optional fields.</a:t>
            </a:r>
          </a:p>
        </p:txBody>
      </p:sp>
      <p:sp>
        <p:nvSpPr>
          <p:cNvPr id="9" name="Rectangle 8"/>
          <p:cNvSpPr/>
          <p:nvPr/>
        </p:nvSpPr>
        <p:spPr>
          <a:xfrm>
            <a:off x="217281" y="1194387"/>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483988" y="2328668"/>
            <a:ext cx="2343141" cy="2719206"/>
          </a:xfrm>
          <a:prstGeom prst="rect">
            <a:avLst/>
          </a:prstGeom>
          <a:noFill/>
        </p:spPr>
        <p:txBody>
          <a:bodyPr wrap="square" rtlCol="0">
            <a:spAutoFit/>
          </a:bodyPr>
          <a:lstStyle/>
          <a:p>
            <a:pPr>
              <a:lnSpc>
                <a:spcPct val="130000"/>
              </a:lnSpc>
            </a:pPr>
            <a:r>
              <a:rPr lang="en-US" sz="1200" dirty="0">
                <a:latin typeface="Courier"/>
                <a:cs typeface="Courier"/>
              </a:rPr>
              <a:t>EAS600_70:5:1:3215:930</a:t>
            </a:r>
          </a:p>
          <a:p>
            <a:pPr>
              <a:lnSpc>
                <a:spcPct val="130000"/>
              </a:lnSpc>
            </a:pPr>
            <a:r>
              <a:rPr lang="en-US" sz="1200" dirty="0">
                <a:latin typeface="Courier"/>
                <a:cs typeface="Courier"/>
              </a:rPr>
              <a:t>99</a:t>
            </a:r>
          </a:p>
          <a:p>
            <a:pPr>
              <a:lnSpc>
                <a:spcPct val="130000"/>
              </a:lnSpc>
            </a:pPr>
            <a:r>
              <a:rPr lang="en-US" sz="1200" dirty="0">
                <a:latin typeface="Courier"/>
                <a:cs typeface="Courier"/>
              </a:rPr>
              <a:t>REF</a:t>
            </a:r>
          </a:p>
          <a:p>
            <a:pPr>
              <a:lnSpc>
                <a:spcPct val="130000"/>
              </a:lnSpc>
            </a:pPr>
            <a:r>
              <a:rPr lang="en-US" sz="1200" dirty="0">
                <a:latin typeface="Courier"/>
                <a:cs typeface="Courier"/>
              </a:rPr>
              <a:t>2767401</a:t>
            </a:r>
          </a:p>
          <a:p>
            <a:pPr>
              <a:lnSpc>
                <a:spcPct val="130000"/>
              </a:lnSpc>
            </a:pPr>
            <a:r>
              <a:rPr lang="en-US" sz="1200" dirty="0">
                <a:latin typeface="Courier"/>
                <a:cs typeface="Courier"/>
              </a:rPr>
              <a:t>60</a:t>
            </a:r>
          </a:p>
          <a:p>
            <a:pPr>
              <a:lnSpc>
                <a:spcPct val="130000"/>
              </a:lnSpc>
            </a:pPr>
            <a:r>
              <a:rPr lang="en-US" sz="1200" dirty="0">
                <a:latin typeface="Courier"/>
                <a:cs typeface="Courier"/>
              </a:rPr>
              <a:t>100M</a:t>
            </a:r>
          </a:p>
          <a:p>
            <a:pPr>
              <a:lnSpc>
                <a:spcPct val="130000"/>
              </a:lnSpc>
            </a:pPr>
            <a:r>
              <a:rPr lang="en-US" sz="1200" dirty="0">
                <a:latin typeface="Courier"/>
                <a:cs typeface="Courier"/>
              </a:rPr>
              <a:t>=</a:t>
            </a:r>
          </a:p>
          <a:p>
            <a:pPr>
              <a:lnSpc>
                <a:spcPct val="130000"/>
              </a:lnSpc>
            </a:pPr>
            <a:r>
              <a:rPr lang="en-US" sz="1200" dirty="0">
                <a:latin typeface="Courier"/>
                <a:cs typeface="Courier"/>
              </a:rPr>
              <a:t>2767797</a:t>
            </a:r>
          </a:p>
          <a:p>
            <a:pPr>
              <a:lnSpc>
                <a:spcPct val="130000"/>
              </a:lnSpc>
            </a:pPr>
            <a:r>
              <a:rPr lang="en-US" sz="1200" dirty="0">
                <a:latin typeface="Courier"/>
                <a:cs typeface="Courier"/>
              </a:rPr>
              <a:t>498</a:t>
            </a:r>
          </a:p>
          <a:p>
            <a:pPr>
              <a:lnSpc>
                <a:spcPct val="130000"/>
              </a:lnSpc>
            </a:pPr>
            <a:r>
              <a:rPr lang="en-US" sz="1200" dirty="0">
                <a:latin typeface="Courier"/>
                <a:cs typeface="Courier"/>
              </a:rPr>
              <a:t>NTGATA…</a:t>
            </a:r>
          </a:p>
          <a:p>
            <a:pPr>
              <a:lnSpc>
                <a:spcPct val="130000"/>
              </a:lnSpc>
            </a:pPr>
            <a:r>
              <a:rPr lang="en-US" sz="1200" dirty="0">
                <a:latin typeface="Courier"/>
                <a:cs typeface="Courier"/>
              </a:rPr>
              <a:t>!++*+8…</a:t>
            </a:r>
            <a:endParaRPr lang="en-US" sz="1200" dirty="0"/>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575427" y="4249132"/>
            <a:ext cx="5040804" cy="707886"/>
          </a:xfrm>
          <a:prstGeom prst="rect">
            <a:avLst/>
          </a:prstGeom>
          <a:noFill/>
        </p:spPr>
        <p:txBody>
          <a:bodyPr wrap="none" rtlCol="0">
            <a:spAutoFit/>
          </a:bodyPr>
          <a:lstStyle/>
          <a:p>
            <a:r>
              <a:rPr lang="en-US" sz="2000" dirty="0"/>
              <a:t>16				Reverse complemented</a:t>
            </a:r>
          </a:p>
          <a:p>
            <a:r>
              <a:rPr lang="en-US" sz="20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781149286"/>
              </p:ext>
            </p:extLst>
          </p:nvPr>
        </p:nvGraphicFramePr>
        <p:xfrm>
          <a:off x="575427" y="1064220"/>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5966183" y="4249132"/>
            <a:ext cx="2720617" cy="138499"/>
          </a:xfrm>
          <a:prstGeom prst="rect">
            <a:avLst/>
          </a:prstGeom>
          <a:noFill/>
        </p:spPr>
        <p:txBody>
          <a:bodyPr wrap="none" rtlCol="0">
            <a:spAutoFit/>
          </a:bodyPr>
          <a:lstStyle/>
          <a:p>
            <a:r>
              <a:rPr lang="en-US" sz="300" dirty="0"/>
              <a:t>* http://</a:t>
            </a:r>
            <a:r>
              <a:rPr lang="en-US" sz="300" dirty="0" err="1"/>
              <a:t>support.illumina.com</a:t>
            </a:r>
            <a:r>
              <a:rPr lang="en-US" sz="300" dirty="0"/>
              <a:t>/help/</a:t>
            </a:r>
            <a:r>
              <a:rPr lang="en-US" sz="300" dirty="0" err="1"/>
              <a:t>SequencingAnalysisWorkflow</a:t>
            </a:r>
            <a:r>
              <a:rPr lang="en-US" sz="300" dirty="0"/>
              <a:t>/Content/Vault/Informatics/</a:t>
            </a:r>
            <a:r>
              <a:rPr lang="en-US" sz="300" dirty="0" err="1"/>
              <a:t>Sequencing_Analysis</a:t>
            </a:r>
            <a:r>
              <a:rPr lang="en-US" sz="300" dirty="0"/>
              <a:t>/CASAVA/</a:t>
            </a:r>
            <a:r>
              <a:rPr lang="en-US" sz="300" dirty="0" err="1"/>
              <a:t>swSEQ_mCA_BitwiseFlagValues.htm</a:t>
            </a:r>
            <a:endParaRPr lang="en-US" sz="300" dirty="0"/>
          </a:p>
        </p:txBody>
      </p:sp>
      <p:sp>
        <p:nvSpPr>
          <p:cNvPr id="13" name="TextBox 12"/>
          <p:cNvSpPr txBox="1"/>
          <p:nvPr/>
        </p:nvSpPr>
        <p:spPr>
          <a:xfrm>
            <a:off x="575427" y="710903"/>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12"/>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199" y="1015708"/>
            <a:ext cx="8229600" cy="570369"/>
          </a:xfrm>
        </p:spPr>
        <p:txBody>
          <a:bodyPr>
            <a:normAutofit/>
          </a:bodyPr>
          <a:lstStyle/>
          <a:p>
            <a:pPr marL="0" indent="0" algn="ctr">
              <a:lnSpc>
                <a:spcPct val="110000"/>
              </a:lnSpc>
              <a:buNone/>
            </a:pPr>
            <a:r>
              <a:rPr lang="en-US" sz="2800" dirty="0"/>
              <a:t>73,  81,  </a:t>
            </a:r>
            <a:r>
              <a:rPr lang="en-US" sz="2800" dirty="0">
                <a:solidFill>
                  <a:srgbClr val="FF0000"/>
                </a:solidFill>
              </a:rPr>
              <a:t>192</a:t>
            </a:r>
          </a:p>
          <a:p>
            <a:pPr>
              <a:lnSpc>
                <a:spcPct val="110000"/>
              </a:lnSpc>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19476862"/>
              </p:ext>
            </p:extLst>
          </p:nvPr>
        </p:nvGraphicFramePr>
        <p:xfrm>
          <a:off x="347134" y="1687386"/>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2036968"/>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1" y="3033679"/>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
        <p:nvSpPr>
          <p:cNvPr id="6" name="TextBox 5">
            <a:extLst>
              <a:ext uri="{FF2B5EF4-FFF2-40B4-BE49-F238E27FC236}">
                <a16:creationId xmlns:a16="http://schemas.microsoft.com/office/drawing/2014/main" id="{14F0B53A-F652-DDEB-1B57-B0130474D2B4}"/>
              </a:ext>
            </a:extLst>
          </p:cNvPr>
          <p:cNvSpPr txBox="1"/>
          <p:nvPr/>
        </p:nvSpPr>
        <p:spPr>
          <a:xfrm>
            <a:off x="396421" y="1008449"/>
            <a:ext cx="8366580" cy="830997"/>
          </a:xfrm>
          <a:prstGeom prst="rect">
            <a:avLst/>
          </a:prstGeom>
          <a:noFill/>
        </p:spPr>
        <p:txBody>
          <a:bodyPr wrap="square" rtlCol="0">
            <a:spAutoFit/>
          </a:bodyPr>
          <a:lstStyle/>
          <a:p>
            <a:r>
              <a:rPr lang="en-US" sz="2400" dirty="0"/>
              <a:t>Mapping quality is a measure of the confidence in the accuracy of the alignment of a sequence read to a reference genome.</a:t>
            </a:r>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862598"/>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147575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3" y="3100133"/>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673401" y="4216296"/>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1" y="2457092"/>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975"/>
            <a:ext cx="8229600" cy="579740"/>
          </a:xfrm>
        </p:spPr>
        <p:txBody>
          <a:bodyPr/>
          <a:lstStyle/>
          <a:p>
            <a:r>
              <a:rPr lang="en-US" dirty="0"/>
              <a:t>Relationship among different algorithms</a:t>
            </a:r>
          </a:p>
        </p:txBody>
      </p:sp>
      <p:sp>
        <p:nvSpPr>
          <p:cNvPr id="5" name="TextBox 4"/>
          <p:cNvSpPr txBox="1"/>
          <p:nvPr/>
        </p:nvSpPr>
        <p:spPr>
          <a:xfrm>
            <a:off x="1358935" y="471794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6392588" y="2191824"/>
            <a:ext cx="1868009" cy="1200329"/>
          </a:xfrm>
          <a:prstGeom prst="rect">
            <a:avLst/>
          </a:prstGeom>
          <a:solidFill>
            <a:schemeClr val="bg1">
              <a:lumMod val="75000"/>
            </a:schemeClr>
          </a:solidFill>
          <a:ln>
            <a:noFill/>
          </a:ln>
        </p:spPr>
        <p:txBody>
          <a:bodyPr wrap="square" rtlCol="0">
            <a:spAutoFit/>
          </a:bodyPr>
          <a:lstStyle/>
          <a:p>
            <a:r>
              <a:rPr lang="en-US" dirty="0">
                <a:solidFill>
                  <a:srgbClr val="FF0000"/>
                </a:solidFill>
              </a:rPr>
              <a:t>Long sequences</a:t>
            </a:r>
          </a:p>
          <a:p>
            <a:r>
              <a:rPr lang="en-US" dirty="0">
                <a:solidFill>
                  <a:srgbClr val="0000FF"/>
                </a:solidFill>
              </a:rPr>
              <a:t>Short reads</a:t>
            </a:r>
          </a:p>
          <a:p>
            <a:r>
              <a:rPr lang="en-US" dirty="0">
                <a:solidFill>
                  <a:srgbClr val="FFFF00"/>
                </a:solidFill>
              </a:rPr>
              <a:t>Pairwise heuristic</a:t>
            </a:r>
          </a:p>
          <a:p>
            <a:r>
              <a:rPr lang="en-US"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16715"/>
            <a:ext cx="5702852" cy="3718593"/>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644878" y="1300339"/>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4136475214"/>
              </p:ext>
            </p:extLst>
          </p:nvPr>
        </p:nvGraphicFramePr>
        <p:xfrm>
          <a:off x="2858513" y="1174164"/>
          <a:ext cx="6167112" cy="3162442"/>
        </p:xfrm>
        <a:graphic>
          <a:graphicData uri="http://schemas.openxmlformats.org/drawingml/2006/table">
            <a:tbl>
              <a:tblPr/>
              <a:tblGrid>
                <a:gridCol w="1082504">
                  <a:extLst>
                    <a:ext uri="{9D8B030D-6E8A-4147-A177-3AD203B41FA5}">
                      <a16:colId xmlns:a16="http://schemas.microsoft.com/office/drawing/2014/main" val="20000"/>
                    </a:ext>
                  </a:extLst>
                </a:gridCol>
                <a:gridCol w="5084608">
                  <a:extLst>
                    <a:ext uri="{9D8B030D-6E8A-4147-A177-3AD203B41FA5}">
                      <a16:colId xmlns:a16="http://schemas.microsoft.com/office/drawing/2014/main" val="20001"/>
                    </a:ext>
                  </a:extLst>
                </a:gridCol>
              </a:tblGrid>
              <a:tr h="284453">
                <a:tc>
                  <a:txBody>
                    <a:bodyPr/>
                    <a:lstStyle/>
                    <a:p>
                      <a:pPr algn="ctr" fontAlgn="b"/>
                      <a:r>
                        <a:rPr lang="en-US" sz="1700" b="0" i="0" u="none" strike="noStrike" dirty="0">
                          <a:solidFill>
                            <a:srgbClr val="000000"/>
                          </a:solidFill>
                          <a:effectLst/>
                          <a:latin typeface="Calibri"/>
                        </a:rPr>
                        <a:t>Operation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rgbClr val="000000"/>
                          </a:solidFill>
                          <a:effectLst/>
                          <a:latin typeface="Calibri"/>
                        </a:rPr>
                        <a:t>Description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9801">
                <a:tc>
                  <a:txBody>
                    <a:bodyPr/>
                    <a:lstStyle/>
                    <a:p>
                      <a:pPr algn="ctr" fontAlgn="b"/>
                      <a:r>
                        <a:rPr lang="en-US" sz="1700" b="0" i="0" u="none" strike="noStrike">
                          <a:solidFill>
                            <a:srgbClr val="000000"/>
                          </a:solidFill>
                          <a:effectLst/>
                          <a:latin typeface="Calibri"/>
                        </a:rPr>
                        <a:t>M</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700" b="0" i="0" u="none" strike="noStrike" dirty="0">
                          <a:solidFill>
                            <a:srgbClr val="000000"/>
                          </a:solidFill>
                          <a:effectLst/>
                          <a:latin typeface="Calibri"/>
                        </a:rPr>
                        <a:t>alignment match (can be a sequence match or mismatch)</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75826">
                <a:tc>
                  <a:txBody>
                    <a:bodyPr/>
                    <a:lstStyle/>
                    <a:p>
                      <a:pPr algn="ctr" fontAlgn="b"/>
                      <a:r>
                        <a:rPr lang="en-US" sz="1700" b="0" i="0" u="none" strike="noStrike">
                          <a:solidFill>
                            <a:srgbClr val="000000"/>
                          </a:solidFill>
                          <a:effectLst/>
                          <a:latin typeface="Calibri"/>
                        </a:rPr>
                        <a:t>I</a:t>
                      </a:r>
                    </a:p>
                  </a:txBody>
                  <a:tcPr marL="11852" marR="11852" marT="11852" marB="0" anchor="b">
                    <a:lnL>
                      <a:noFill/>
                    </a:lnL>
                    <a:lnR>
                      <a:noFill/>
                    </a:lnR>
                    <a:lnT>
                      <a:noFill/>
                    </a:lnT>
                    <a:lnB>
                      <a:noFill/>
                    </a:lnB>
                  </a:tcPr>
                </a:tc>
                <a:tc>
                  <a:txBody>
                    <a:bodyPr/>
                    <a:lstStyle/>
                    <a:p>
                      <a:pPr algn="l" fontAlgn="b"/>
                      <a:r>
                        <a:rPr lang="en-US" sz="1700" b="0" i="0" u="none" strike="noStrike" dirty="0">
                          <a:solidFill>
                            <a:srgbClr val="000000"/>
                          </a:solidFill>
                          <a:effectLst/>
                          <a:latin typeface="Calibri"/>
                        </a:rPr>
                        <a:t>insertion to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2"/>
                  </a:ext>
                </a:extLst>
              </a:tr>
              <a:tr h="275826">
                <a:tc>
                  <a:txBody>
                    <a:bodyPr/>
                    <a:lstStyle/>
                    <a:p>
                      <a:pPr algn="ctr" fontAlgn="b"/>
                      <a:r>
                        <a:rPr lang="en-US" sz="1700" b="0" i="0" u="none" strike="noStrike">
                          <a:solidFill>
                            <a:srgbClr val="000000"/>
                          </a:solidFill>
                          <a:effectLst/>
                          <a:latin typeface="Calibri"/>
                        </a:rPr>
                        <a:t>D</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deletion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3"/>
                  </a:ext>
                </a:extLst>
              </a:tr>
              <a:tr h="275826">
                <a:tc>
                  <a:txBody>
                    <a:bodyPr/>
                    <a:lstStyle/>
                    <a:p>
                      <a:pPr algn="ctr" fontAlgn="b"/>
                      <a:r>
                        <a:rPr lang="en-US" sz="1700" b="0" i="0" u="none" strike="noStrike">
                          <a:solidFill>
                            <a:srgbClr val="000000"/>
                          </a:solidFill>
                          <a:effectLst/>
                          <a:latin typeface="Calibri"/>
                        </a:rPr>
                        <a:t>N</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skipped region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4"/>
                  </a:ext>
                </a:extLst>
              </a:tr>
              <a:tr h="275826">
                <a:tc>
                  <a:txBody>
                    <a:bodyPr/>
                    <a:lstStyle/>
                    <a:p>
                      <a:pPr algn="ctr" fontAlgn="b"/>
                      <a:r>
                        <a:rPr lang="en-US" sz="1700" b="0" i="0" u="none" strike="noStrike">
                          <a:solidFill>
                            <a:srgbClr val="000000"/>
                          </a:solidFill>
                          <a:effectLst/>
                          <a:latin typeface="Calibri"/>
                        </a:rPr>
                        <a:t>S</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soft clipping (clipped sequences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5"/>
                  </a:ext>
                </a:extLst>
              </a:tr>
              <a:tr h="275826">
                <a:tc>
                  <a:txBody>
                    <a:bodyPr/>
                    <a:lstStyle/>
                    <a:p>
                      <a:pPr algn="ctr" fontAlgn="b"/>
                      <a:r>
                        <a:rPr lang="en-US" sz="1700" b="0" i="0" u="none" strike="noStrike">
                          <a:solidFill>
                            <a:srgbClr val="000000"/>
                          </a:solidFill>
                          <a:effectLst/>
                          <a:latin typeface="Calibri"/>
                        </a:rPr>
                        <a:t>H</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hard clipping (clipped sequences NOT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6"/>
                  </a:ext>
                </a:extLst>
              </a:tr>
              <a:tr h="275826">
                <a:tc>
                  <a:txBody>
                    <a:bodyPr/>
                    <a:lstStyle/>
                    <a:p>
                      <a:pPr algn="ctr" fontAlgn="b"/>
                      <a:r>
                        <a:rPr lang="en-US" sz="1700" b="0" i="0" u="none" strike="noStrike">
                          <a:solidFill>
                            <a:schemeClr val="bg1">
                              <a:lumMod val="50000"/>
                            </a:schemeClr>
                          </a:solidFill>
                          <a:effectLst/>
                          <a:latin typeface="Calibri"/>
                        </a:rPr>
                        <a:t>P</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padding (silent deletion from padded reference)</a:t>
                      </a:r>
                    </a:p>
                  </a:txBody>
                  <a:tcPr marL="11852" marR="11852" marT="11852" marB="0" anchor="b">
                    <a:lnL>
                      <a:noFill/>
                    </a:lnL>
                    <a:lnR>
                      <a:noFill/>
                    </a:lnR>
                    <a:lnT>
                      <a:noFill/>
                    </a:lnT>
                    <a:lnB>
                      <a:noFill/>
                    </a:lnB>
                  </a:tcPr>
                </a:tc>
                <a:extLst>
                  <a:ext uri="{0D108BD9-81ED-4DB2-BD59-A6C34878D82A}">
                    <a16:rowId xmlns:a16="http://schemas.microsoft.com/office/drawing/2014/main" val="10007"/>
                  </a:ext>
                </a:extLst>
              </a:tr>
              <a:tr h="398779">
                <a:tc>
                  <a:txBody>
                    <a:bodyPr/>
                    <a:lstStyle/>
                    <a:p>
                      <a:pPr algn="ctr" fontAlgn="b"/>
                      <a:r>
                        <a:rPr lang="en-US" sz="1700" b="0" i="0" u="none" strike="noStrike">
                          <a:solidFill>
                            <a:schemeClr val="bg1">
                              <a:lumMod val="50000"/>
                            </a:schemeClr>
                          </a:solidFill>
                          <a:effectLst/>
                          <a:latin typeface="Calibri"/>
                        </a:rPr>
                        <a:t>=</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sequence match</a:t>
                      </a:r>
                    </a:p>
                  </a:txBody>
                  <a:tcPr marL="11852" marR="11852" marT="11852" marB="0" anchor="b">
                    <a:lnL>
                      <a:noFill/>
                    </a:lnL>
                    <a:lnR>
                      <a:noFill/>
                    </a:lnR>
                    <a:lnT>
                      <a:noFill/>
                    </a:lnT>
                    <a:lnB>
                      <a:noFill/>
                    </a:lnB>
                  </a:tcPr>
                </a:tc>
                <a:extLst>
                  <a:ext uri="{0D108BD9-81ED-4DB2-BD59-A6C34878D82A}">
                    <a16:rowId xmlns:a16="http://schemas.microsoft.com/office/drawing/2014/main" val="10008"/>
                  </a:ext>
                </a:extLst>
              </a:tr>
              <a:tr h="284453">
                <a:tc>
                  <a:txBody>
                    <a:bodyPr/>
                    <a:lstStyle/>
                    <a:p>
                      <a:pPr algn="ctr" fontAlgn="b"/>
                      <a:r>
                        <a:rPr lang="en-US" sz="1700" b="0" i="0" u="none" strike="noStrike">
                          <a:solidFill>
                            <a:schemeClr val="bg1">
                              <a:lumMod val="50000"/>
                            </a:schemeClr>
                          </a:solidFill>
                          <a:effectLst/>
                          <a:latin typeface="Calibri"/>
                        </a:rPr>
                        <a:t>X</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chemeClr val="bg1">
                              <a:lumMod val="50000"/>
                            </a:schemeClr>
                          </a:solidFill>
                          <a:effectLst/>
                          <a:latin typeface="Calibri"/>
                        </a:rPr>
                        <a:t>sequence mismatch</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457200" y="4533797"/>
            <a:ext cx="7699972" cy="400110"/>
          </a:xfrm>
          <a:prstGeom prst="rect">
            <a:avLst/>
          </a:prstGeom>
          <a:noFill/>
        </p:spPr>
        <p:txBody>
          <a:bodyPr wrap="square" rtlCol="0">
            <a:spAutoFit/>
          </a:bodyPr>
          <a:lstStyle/>
          <a:p>
            <a:r>
              <a:rPr lang="en-US" sz="2000" dirty="0">
                <a:solidFill>
                  <a:srgbClr val="FF0000"/>
                </a:solidFill>
              </a:rPr>
              <a:t>For mRNA-to-genome alignment, an N operation represents an intron. </a:t>
            </a:r>
          </a:p>
        </p:txBody>
      </p:sp>
      <p:sp>
        <p:nvSpPr>
          <p:cNvPr id="6" name="TextBox 5"/>
          <p:cNvSpPr txBox="1"/>
          <p:nvPr/>
        </p:nvSpPr>
        <p:spPr>
          <a:xfrm>
            <a:off x="914401" y="549489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226336" y="1756142"/>
            <a:ext cx="2533066" cy="1631216"/>
          </a:xfrm>
          <a:prstGeom prst="rect">
            <a:avLst/>
          </a:prstGeom>
          <a:noFill/>
        </p:spPr>
        <p:txBody>
          <a:bodyPr wrap="none" rtlCol="0">
            <a:spAutoFit/>
          </a:bodyPr>
          <a:lstStyle/>
          <a:p>
            <a:r>
              <a:rPr lang="en-US" sz="2000" dirty="0"/>
              <a:t>Examples</a:t>
            </a:r>
          </a:p>
          <a:p>
            <a:r>
              <a:rPr lang="en-US" sz="2000" dirty="0"/>
              <a:t>1:   100M</a:t>
            </a:r>
          </a:p>
          <a:p>
            <a:r>
              <a:rPr lang="en-US" sz="2000" dirty="0"/>
              <a:t>2:   24M</a:t>
            </a:r>
            <a:r>
              <a:rPr lang="en-US" sz="2000" dirty="0">
                <a:solidFill>
                  <a:srgbClr val="FF0000"/>
                </a:solidFill>
              </a:rPr>
              <a:t>188N</a:t>
            </a:r>
            <a:r>
              <a:rPr lang="en-US" sz="2000" dirty="0"/>
              <a:t>83M</a:t>
            </a:r>
          </a:p>
          <a:p>
            <a:r>
              <a:rPr lang="en-US" sz="2000" dirty="0"/>
              <a:t>3:   80M</a:t>
            </a:r>
            <a:r>
              <a:rPr lang="en-US" sz="2000" dirty="0">
                <a:solidFill>
                  <a:srgbClr val="FF0000"/>
                </a:solidFill>
              </a:rPr>
              <a:t>1I</a:t>
            </a:r>
            <a:r>
              <a:rPr lang="en-US" sz="2000" dirty="0"/>
              <a:t>20M</a:t>
            </a:r>
            <a:r>
              <a:rPr lang="en-US" sz="2000" dirty="0">
                <a:solidFill>
                  <a:srgbClr val="FF0000"/>
                </a:solidFill>
              </a:rPr>
              <a:t>2D</a:t>
            </a:r>
            <a:r>
              <a:rPr lang="en-US" sz="2000" dirty="0"/>
              <a:t>60M</a:t>
            </a:r>
          </a:p>
          <a:p>
            <a:r>
              <a:rPr lang="en-US" sz="2000" dirty="0"/>
              <a:t>4:   98M</a:t>
            </a:r>
            <a:r>
              <a:rPr lang="en-US" sz="20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512233" y="935033"/>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1786008695"/>
              </p:ext>
            </p:extLst>
          </p:nvPr>
        </p:nvGraphicFramePr>
        <p:xfrm>
          <a:off x="2115560" y="3054152"/>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34489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A21F-6522-B53B-B12C-27B2DDE44639}"/>
              </a:ext>
            </a:extLst>
          </p:cNvPr>
          <p:cNvSpPr>
            <a:spLocks noGrp="1"/>
          </p:cNvSpPr>
          <p:nvPr>
            <p:ph type="title"/>
          </p:nvPr>
        </p:nvSpPr>
        <p:spPr/>
        <p:txBody>
          <a:bodyPr/>
          <a:lstStyle/>
          <a:p>
            <a:r>
              <a:rPr lang="en-US" dirty="0"/>
              <a:t>Stop here</a:t>
            </a:r>
          </a:p>
        </p:txBody>
      </p:sp>
      <p:sp>
        <p:nvSpPr>
          <p:cNvPr id="3" name="Content Placeholder 2">
            <a:extLst>
              <a:ext uri="{FF2B5EF4-FFF2-40B4-BE49-F238E27FC236}">
                <a16:creationId xmlns:a16="http://schemas.microsoft.com/office/drawing/2014/main" id="{F1BE1252-2139-494B-D876-A47004AEB7E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DE8CBA3-5682-B1A7-DAAE-8E9433363018}"/>
              </a:ext>
            </a:extLst>
          </p:cNvPr>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2123580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00"/>
            <a:ext cx="8229600" cy="579740"/>
          </a:xfrm>
        </p:spPr>
        <p:txBody>
          <a:bodyPr/>
          <a:lstStyle/>
          <a:p>
            <a:r>
              <a:rPr lang="en-US" dirty="0" err="1"/>
              <a:t>SAMtools</a:t>
            </a:r>
            <a:endParaRPr lang="en-US" dirty="0"/>
          </a:p>
        </p:txBody>
      </p:sp>
      <p:sp>
        <p:nvSpPr>
          <p:cNvPr id="3" name="Content Placeholder 2"/>
          <p:cNvSpPr>
            <a:spLocks noGrp="1"/>
          </p:cNvSpPr>
          <p:nvPr>
            <p:ph idx="1"/>
          </p:nvPr>
        </p:nvSpPr>
        <p:spPr>
          <a:xfrm>
            <a:off x="482600" y="643825"/>
            <a:ext cx="8229600" cy="1307524"/>
          </a:xfrm>
        </p:spPr>
        <p:txBody>
          <a:bodyPr/>
          <a:lstStyle/>
          <a:p>
            <a:r>
              <a:rPr lang="en-US" dirty="0" err="1"/>
              <a:t>SAMtools</a:t>
            </a:r>
            <a:r>
              <a:rPr lang="en-US" dirty="0"/>
              <a:t> is a popular open-source software package for sequence alignment manipulation. It is a reliable tool for almost all bioinformaticians who work on NGS data.</a:t>
            </a:r>
          </a:p>
        </p:txBody>
      </p:sp>
      <p:sp>
        <p:nvSpPr>
          <p:cNvPr id="5" name="TextBox 4"/>
          <p:cNvSpPr txBox="1"/>
          <p:nvPr/>
        </p:nvSpPr>
        <p:spPr>
          <a:xfrm>
            <a:off x="262466" y="1809454"/>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3" y="1947072"/>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6215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39519" y="857018"/>
            <a:ext cx="8229600" cy="3973616"/>
          </a:xfrm>
        </p:spPr>
        <p:txBody>
          <a:bodyPr>
            <a:normAutofit lnSpcReduction="10000"/>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1074230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296906" y="875297"/>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3" y="145642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9" y="1765921"/>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5" y="179622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183422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1986054"/>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229235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229235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3" y="353188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8" y="3311550"/>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74659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248712"/>
            <a:ext cx="8509000" cy="2646076"/>
          </a:xfrm>
        </p:spPr>
        <p:txBody>
          <a:bodyPr>
            <a:normAutofit/>
          </a:bodyPr>
          <a:lstStyle/>
          <a:p>
            <a:r>
              <a:rPr lang="en-US" dirty="0"/>
              <a:t>The Integrative Genomics Viewer (IGV) is a high-performance visualization tool for interactive exploration of large, integrated genomic datasets.</a:t>
            </a:r>
          </a:p>
          <a:p>
            <a:pPr marL="0" indent="0">
              <a:buNone/>
            </a:pPr>
            <a:endParaRPr lang="en-US" dirty="0"/>
          </a:p>
          <a:p>
            <a:pPr marL="0" indent="0">
              <a:buNone/>
            </a:pPr>
            <a:r>
              <a:rPr lang="en-US" sz="1600" dirty="0"/>
              <a:t>Robinson et al., Nature Biotechnology 29:24–26 (2011)</a:t>
            </a:r>
          </a:p>
          <a:p>
            <a:pPr marL="0" indent="0">
              <a:buNone/>
            </a:pPr>
            <a:r>
              <a:rPr lang="en-US" sz="1600" dirty="0" err="1"/>
              <a:t>Thorvaldsdóttir</a:t>
            </a:r>
            <a:r>
              <a:rPr lang="en-US" sz="1600" dirty="0"/>
              <a:t> et al., Briefings in Bioinformatics 14:178-192 (2013)</a:t>
            </a:r>
          </a:p>
          <a:p>
            <a:pPr marL="0" indent="0">
              <a:buNone/>
            </a:pPr>
            <a:r>
              <a:rPr lang="en-US" sz="1600" dirty="0" err="1"/>
              <a:t>www.broadinstitute.org</a:t>
            </a:r>
            <a:r>
              <a:rPr lang="en-US" sz="1600" dirty="0"/>
              <a:t>/</a:t>
            </a:r>
            <a:r>
              <a:rPr lang="en-US" sz="1600" dirty="0" err="1"/>
              <a:t>igv</a:t>
            </a:r>
            <a:endParaRPr lang="en-US" sz="1600" dirty="0"/>
          </a:p>
        </p:txBody>
      </p: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08011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248667"/>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243" y="831010"/>
            <a:ext cx="6215373" cy="4210097"/>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947468"/>
            <a:ext cx="8229600" cy="3990053"/>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.bai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36332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298967"/>
            <a:ext cx="8229600" cy="579740"/>
          </a:xfrm>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506952" y="1024014"/>
            <a:ext cx="8130096" cy="3597941"/>
          </a:xfrm>
        </p:spPr>
        <p:txBody>
          <a:bodyPr>
            <a:noAutofit/>
          </a:bodyPr>
          <a:lstStyle/>
          <a:p>
            <a:pPr>
              <a:lnSpc>
                <a:spcPct val="150000"/>
              </a:lnSpc>
            </a:pPr>
            <a:r>
              <a:rPr lang="en-US" sz="2800" dirty="0"/>
              <a:t>One of short-read alignment algorithms – BWT</a:t>
            </a:r>
          </a:p>
          <a:p>
            <a:pPr>
              <a:lnSpc>
                <a:spcPct val="150000"/>
              </a:lnSpc>
            </a:pPr>
            <a:r>
              <a:rPr lang="en-US" sz="2800" dirty="0"/>
              <a:t>A short-read aligner - BWA</a:t>
            </a:r>
          </a:p>
          <a:p>
            <a:pPr>
              <a:lnSpc>
                <a:spcPct val="150000"/>
              </a:lnSpc>
            </a:pPr>
            <a:r>
              <a:rPr lang="en-US" sz="2800" dirty="0"/>
              <a:t>Standard alignment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453" y="785719"/>
            <a:ext cx="4614165" cy="2835640"/>
          </a:xfrm>
          <a:prstGeom prst="rect">
            <a:avLst/>
          </a:prstGeom>
        </p:spPr>
      </p:pic>
      <p:sp>
        <p:nvSpPr>
          <p:cNvPr id="5" name="TextBox 4"/>
          <p:cNvSpPr txBox="1"/>
          <p:nvPr/>
        </p:nvSpPr>
        <p:spPr>
          <a:xfrm>
            <a:off x="265399" y="3621650"/>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424392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102393"/>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1" y="941563"/>
            <a:ext cx="7620611" cy="3657601"/>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165929865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20" y="963718"/>
            <a:ext cx="6522989" cy="3849369"/>
          </a:xfrm>
          <a:prstGeom prst="rect">
            <a:avLst/>
          </a:prstGeom>
        </p:spPr>
      </p:pic>
      <p:sp>
        <p:nvSpPr>
          <p:cNvPr id="5122" name="Footer Placeholder 3"/>
          <p:cNvSpPr>
            <a:spLocks noGrp="1"/>
          </p:cNvSpPr>
          <p:nvPr>
            <p:ph type="ftr" idx="10"/>
          </p:nvPr>
        </p:nvSpPr>
        <p:spPr>
          <a:xfrm>
            <a:off x="4000168" y="5421308"/>
            <a:ext cx="4541852" cy="27432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26720" y="44345"/>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4" y="3085908"/>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891222"/>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100368"/>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2770928"/>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0962"/>
            <a:ext cx="8229600" cy="579740"/>
          </a:xfrm>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175523"/>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8" y="2525066"/>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7" y="349233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349233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349233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006520"/>
            <a:ext cx="3" cy="518546"/>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2986731"/>
            <a:ext cx="2"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8" y="2986731"/>
            <a:ext cx="2689329"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7" y="2986731"/>
            <a:ext cx="2929516"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5" y="4254331"/>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3" y="2790778"/>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4254331"/>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078"/>
            <a:ext cx="8229600" cy="772987"/>
          </a:xfrm>
        </p:spPr>
        <p:txBody>
          <a:bodyPr/>
          <a:lstStyle/>
          <a:p>
            <a:r>
              <a:rPr lang="en-US" dirty="0"/>
              <a:t>Short-read alignments</a:t>
            </a:r>
          </a:p>
        </p:txBody>
      </p:sp>
      <p:grpSp>
        <p:nvGrpSpPr>
          <p:cNvPr id="3" name="Group 2"/>
          <p:cNvGrpSpPr/>
          <p:nvPr/>
        </p:nvGrpSpPr>
        <p:grpSpPr>
          <a:xfrm>
            <a:off x="778590" y="1938254"/>
            <a:ext cx="7317812" cy="2522613"/>
            <a:chOff x="936322" y="2134767"/>
            <a:chExt cx="7317812" cy="2522613"/>
          </a:xfrm>
        </p:grpSpPr>
        <p:sp>
          <p:nvSpPr>
            <p:cNvPr id="5" name="Oval 4"/>
            <p:cNvSpPr/>
            <p:nvPr/>
          </p:nvSpPr>
          <p:spPr>
            <a:xfrm>
              <a:off x="936322" y="2134767"/>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15401" y="2208722"/>
              <a:ext cx="2584306" cy="1341264"/>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663971"/>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603765"/>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542092" y="760125"/>
            <a:ext cx="8429290" cy="707886"/>
          </a:xfrm>
          <a:prstGeom prst="rect">
            <a:avLst/>
          </a:prstGeom>
          <a:noFill/>
        </p:spPr>
        <p:txBody>
          <a:bodyPr wrap="square" rtlCol="0">
            <a:spAutoFit/>
          </a:bodyPr>
          <a:lstStyle/>
          <a:p>
            <a:pPr marL="342900" indent="-342900">
              <a:buAutoNum type="arabicPeriod"/>
            </a:pPr>
            <a:r>
              <a:rPr lang="en-US" sz="2000" dirty="0"/>
              <a:t>“Sorting/indexing” genome sequences in a way to accelerate alignments</a:t>
            </a:r>
          </a:p>
          <a:p>
            <a:pPr marL="342900" indent="-342900">
              <a:buAutoNum type="arabicPeriod"/>
            </a:pPr>
            <a:r>
              <a:rPr lang="en-US" sz="2000" dirty="0"/>
              <a:t>Keeping the “Sorting or indexing” data at a reasonable size</a:t>
            </a:r>
          </a:p>
        </p:txBody>
      </p:sp>
      <p:sp>
        <p:nvSpPr>
          <p:cNvPr id="17" name="TextBox 16"/>
          <p:cNvSpPr txBox="1"/>
          <p:nvPr/>
        </p:nvSpPr>
        <p:spPr>
          <a:xfrm>
            <a:off x="6717617" y="1678331"/>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57200" y="4575286"/>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3" y="3780669"/>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900" y="2486465"/>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1" y="1327151"/>
            <a:ext cx="3996421" cy="2667000"/>
          </a:xfrm>
          <a:prstGeom prst="rect">
            <a:avLst/>
          </a:prstGeom>
        </p:spPr>
      </p:pic>
      <p:pic>
        <p:nvPicPr>
          <p:cNvPr id="6" name="Picture 5"/>
          <p:cNvPicPr>
            <a:picLocks noChangeAspect="1"/>
          </p:cNvPicPr>
          <p:nvPr/>
        </p:nvPicPr>
        <p:blipFill>
          <a:blip r:embed="rId3"/>
          <a:stretch>
            <a:fillRect/>
          </a:stretch>
        </p:blipFill>
        <p:spPr>
          <a:xfrm>
            <a:off x="4411133" y="1327151"/>
            <a:ext cx="4445000" cy="2667000"/>
          </a:xfrm>
          <a:prstGeom prst="rect">
            <a:avLst/>
          </a:prstGeom>
        </p:spPr>
      </p:pic>
      <p:sp>
        <p:nvSpPr>
          <p:cNvPr id="7" name="TextBox 6"/>
          <p:cNvSpPr txBox="1"/>
          <p:nvPr/>
        </p:nvSpPr>
        <p:spPr>
          <a:xfrm>
            <a:off x="1155700" y="4069319"/>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1" y="4069319"/>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2106827"/>
            <a:ext cx="1705628" cy="1808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2106827"/>
            <a:ext cx="1195222" cy="1740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7" y="2106826"/>
            <a:ext cx="2664883" cy="1749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itle 1"/>
          <p:cNvSpPr txBox="1">
            <a:spLocks/>
          </p:cNvSpPr>
          <p:nvPr/>
        </p:nvSpPr>
        <p:spPr bwMode="auto">
          <a:xfrm>
            <a:off x="1218912" y="1546173"/>
            <a:ext cx="6708005"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2000" dirty="0">
                <a:latin typeface="Times New Roman" charset="0"/>
                <a:cs typeface="Times New Roman" charset="0"/>
              </a:rPr>
              <a:t>BWT                   Suffix Tree        Suffix Array       Hash table</a:t>
            </a:r>
          </a:p>
        </p:txBody>
      </p:sp>
      <p:sp>
        <p:nvSpPr>
          <p:cNvPr id="29" name="Title 1"/>
          <p:cNvSpPr txBox="1">
            <a:spLocks/>
          </p:cNvSpPr>
          <p:nvPr/>
        </p:nvSpPr>
        <p:spPr bwMode="auto">
          <a:xfrm>
            <a:off x="419097" y="3854451"/>
            <a:ext cx="8324850"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&gt;12 gigabytes  &gt;12 gigabytes</a:t>
            </a:r>
          </a:p>
        </p:txBody>
      </p:sp>
      <p:sp>
        <p:nvSpPr>
          <p:cNvPr id="30" name="TextBox 29"/>
          <p:cNvSpPr txBox="1">
            <a:spLocks noChangeArrowheads="1"/>
          </p:cNvSpPr>
          <p:nvPr/>
        </p:nvSpPr>
        <p:spPr bwMode="auto">
          <a:xfrm>
            <a:off x="939510" y="4574836"/>
            <a:ext cx="719300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r>
              <a:rPr lang="en-US" sz="2400" dirty="0">
                <a:cs typeface="Times New Roman" charset="0"/>
              </a:rPr>
              <a:t>Human genome memory footprint</a:t>
            </a:r>
            <a:r>
              <a:rPr lang="en-US" sz="2400" baseline="30000" dirty="0">
                <a:cs typeface="Times New Roman" charset="0"/>
              </a:rPr>
              <a:t>*</a:t>
            </a:r>
          </a:p>
        </p:txBody>
      </p:sp>
      <p:sp>
        <p:nvSpPr>
          <p:cNvPr id="31" name="TextBox 30"/>
          <p:cNvSpPr txBox="1"/>
          <p:nvPr/>
        </p:nvSpPr>
        <p:spPr>
          <a:xfrm>
            <a:off x="385229" y="4796463"/>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765972"/>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641102708"/>
              </p:ext>
            </p:extLst>
          </p:nvPr>
        </p:nvGraphicFramePr>
        <p:xfrm>
          <a:off x="811778" y="2497142"/>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983"/>
            <a:ext cx="8229600" cy="506412"/>
          </a:xfrm>
        </p:spPr>
        <p:txBody>
          <a:bodyPr>
            <a:normAutofit fontScale="90000"/>
          </a:bodyPr>
          <a:lstStyle/>
          <a:p>
            <a:r>
              <a:rPr lang="en-US" dirty="0"/>
              <a:t>Burrows–Wheeler Transform (BWT)</a:t>
            </a:r>
          </a:p>
        </p:txBody>
      </p:sp>
      <p:sp>
        <p:nvSpPr>
          <p:cNvPr id="61" name="TextBox 60"/>
          <p:cNvSpPr txBox="1"/>
          <p:nvPr/>
        </p:nvSpPr>
        <p:spPr>
          <a:xfrm>
            <a:off x="1450032" y="2859922"/>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7347" y="360279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2942644" y="360279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178074971"/>
              </p:ext>
            </p:extLst>
          </p:nvPr>
        </p:nvGraphicFramePr>
        <p:xfrm>
          <a:off x="2122488" y="816047"/>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6" name="TextBox 65"/>
          <p:cNvSpPr txBox="1"/>
          <p:nvPr/>
        </p:nvSpPr>
        <p:spPr>
          <a:xfrm>
            <a:off x="4354714" y="2900722"/>
            <a:ext cx="4707802" cy="1938992"/>
          </a:xfrm>
          <a:prstGeom prst="rect">
            <a:avLst/>
          </a:prstGeom>
          <a:noFill/>
        </p:spPr>
        <p:txBody>
          <a:bodyPr wrap="square" rtlCol="0">
            <a:spAutoFit/>
          </a:bodyPr>
          <a:lstStyle/>
          <a:p>
            <a:pPr marL="285750" indent="-285750">
              <a:buFont typeface="Arial"/>
              <a:buChar char="•"/>
            </a:pPr>
            <a:r>
              <a:rPr lang="en-US" sz="2000" dirty="0">
                <a:solidFill>
                  <a:srgbClr val="0E0E0E"/>
                </a:solidFill>
                <a:effectLst/>
                <a:latin typeface=".AppleSystemUIFont"/>
              </a:rPr>
              <a:t>The BWT form tends to have long runs of the same character, which makes it easier to compress using run-length encoding.</a:t>
            </a:r>
            <a:endParaRPr lang="en-US" sz="2000" dirty="0"/>
          </a:p>
          <a:p>
            <a:pPr marL="285750" indent="-285750">
              <a:buFont typeface="Arial"/>
              <a:buChar char="•"/>
            </a:pPr>
            <a:r>
              <a:rPr lang="en-US" sz="2000" dirty="0"/>
              <a:t>The transformation is </a:t>
            </a:r>
            <a:r>
              <a:rPr lang="en-US" sz="2000" b="1" dirty="0"/>
              <a:t>reversible</a:t>
            </a:r>
            <a:r>
              <a:rPr lang="en-US" sz="2000" dirty="0"/>
              <a:t>, without needing to store any additional data.</a:t>
            </a:r>
          </a:p>
        </p:txBody>
      </p:sp>
      <p:sp>
        <p:nvSpPr>
          <p:cNvPr id="67" name="TextBox 66"/>
          <p:cNvSpPr txBox="1"/>
          <p:nvPr/>
        </p:nvSpPr>
        <p:spPr>
          <a:xfrm>
            <a:off x="341674" y="4714551"/>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7" y="1030729"/>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030729"/>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27336</TotalTime>
  <Words>3872</Words>
  <Application>Microsoft Macintosh PowerPoint</Application>
  <PresentationFormat>On-screen Show (16:9)</PresentationFormat>
  <Paragraphs>572</Paragraphs>
  <Slides>42</Slides>
  <Notes>11</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.AppleSystemUIFont</vt: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 (BWT)</vt:lpstr>
      <vt:lpstr>Matching search</vt:lpstr>
      <vt:lpstr>BWT searching</vt:lpstr>
      <vt:lpstr>backward searching</vt:lpstr>
      <vt:lpstr>Working flow</vt:lpstr>
      <vt:lpstr>Alignment issues</vt:lpstr>
      <vt:lpstr>Solutions</vt:lpstr>
      <vt:lpstr>BWA: a short-read aligner</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Stop here</vt:lpstr>
      <vt:lpstr>SAMtools</vt:lpstr>
      <vt:lpstr>Conversion between SAM and BAM</vt:lpstr>
      <vt:lpstr>Visualization</vt:lpstr>
      <vt:lpstr>Integrative Genomics Viewer (IGV)</vt:lpstr>
      <vt:lpstr>PowerPoint Presentation</vt:lpstr>
      <vt:lpstr>Data for IGV</vt:lpstr>
      <vt:lpstr>IGV example</vt:lpstr>
      <vt:lpstr>Review</vt:lpstr>
      <vt:lpstr>soft and hard clipping</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250</cp:revision>
  <dcterms:created xsi:type="dcterms:W3CDTF">2014-12-15T18:58:14Z</dcterms:created>
  <dcterms:modified xsi:type="dcterms:W3CDTF">2025-02-11T17:38:24Z</dcterms:modified>
</cp:coreProperties>
</file>